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5"/>
  </p:notesMasterIdLst>
  <p:handoutMasterIdLst>
    <p:handoutMasterId r:id="rId16"/>
  </p:handoutMasterIdLst>
  <p:sldIdLst>
    <p:sldId id="413" r:id="rId2"/>
    <p:sldId id="430" r:id="rId3"/>
    <p:sldId id="429" r:id="rId4"/>
    <p:sldId id="432" r:id="rId5"/>
    <p:sldId id="440" r:id="rId6"/>
    <p:sldId id="445" r:id="rId7"/>
    <p:sldId id="446" r:id="rId8"/>
    <p:sldId id="450" r:id="rId9"/>
    <p:sldId id="455" r:id="rId10"/>
    <p:sldId id="460" r:id="rId11"/>
    <p:sldId id="461" r:id="rId12"/>
    <p:sldId id="417" r:id="rId13"/>
    <p:sldId id="275" r:id="rId14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17"/>
    </p:embeddedFont>
    <p:embeddedFont>
      <p:font typeface="Verdana" panose="020B0604030504040204" pitchFamily="34" charset="0"/>
      <p:regular r:id="rId18"/>
      <p:bold r:id="rId19"/>
      <p:italic r:id="rId20"/>
      <p:boldItalic r:id="rId21"/>
    </p:embeddedFont>
    <p:embeddedFont>
      <p:font typeface="나눔스퀘어OTF" panose="020B0600000101010101" pitchFamily="34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78" autoAdjust="0"/>
    <p:restoredTop sz="96370" autoAdjust="0"/>
  </p:normalViewPr>
  <p:slideViewPr>
    <p:cSldViewPr>
      <p:cViewPr varScale="1">
        <p:scale>
          <a:sx n="87" d="100"/>
          <a:sy n="87" d="100"/>
        </p:scale>
        <p:origin x="96" y="162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400FB8F4-2ED4-4DE4-A2A1-4B3F90A868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6813567F-70AD-44EE-9165-B0D30B872B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9ECF316-D90D-49D4-817D-158764F84748}" type="datetimeFigureOut">
              <a:rPr lang="ko-KR" altLang="en-US"/>
              <a:pPr>
                <a:defRPr/>
              </a:pPr>
              <a:t>2019-08-03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ABEBF37D-71FD-4033-9599-F8FF289580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EC43856B-3CF1-492E-A0DC-88F8B0B2E43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A116D5DB-BC77-46F2-A183-55860516469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521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46C88CD-788F-4A0A-BAD2-3764861BBD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76CA36-66E7-4E7F-8B8E-0C9AD066E0D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14BA488-FEB6-4DA7-BBDD-FE7BB0410CB7}" type="datetimeFigureOut">
              <a:rPr lang="ko-KR" altLang="en-US"/>
              <a:pPr>
                <a:defRPr/>
              </a:pPr>
              <a:t>2019-08-03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8E04382-F85C-4FA8-AFD7-80D1B4CF3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5C9DF7E4-1C53-43A2-80CD-65D66177D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FE7AC-A1FF-4496-AE08-CF1C5E76BD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B3E7A-05F6-450F-9FFB-AB05C5F27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94E7365D-0DA0-4D3A-BD8B-F3176370EF3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8742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>
                <a16:creationId xmlns:a16="http://schemas.microsoft.com/office/drawing/2014/main" id="{9265EF69-6D69-4230-87D8-305DFAD47C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5FC1124A-972A-4EB5-9DD3-E0AB233CD03A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FD1BED44-072F-4048-BE15-434815D2ABC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AAA97274-1DDA-4245-BE74-31B2F032C9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300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330899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431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>
                <a16:creationId xmlns:a16="http://schemas.microsoft.com/office/drawing/2014/main" id="{83FE44F9-5FAA-408E-A6D7-803F5393955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3B72923E-1704-47C6-9F35-D5181C1F006E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65751A8F-7C13-4E43-B66F-522D3D5EB1F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>
                <a16:creationId xmlns:a16="http://schemas.microsoft.com/office/drawing/2014/main" id="{FD25BE81-06C2-4A4F-A530-1423D82196EA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39EA02DE-149D-4FD2-8220-C2DB864664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67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>
                <a16:creationId xmlns:a16="http://schemas.microsoft.com/office/drawing/2014/main" id="{EFCD8BFF-2903-4AD1-A174-09B867452D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D4F47BCB-9F4B-419E-B3AE-97B8CB70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/>
            <a:fld id="{63F560A7-88BE-41D6-8A3B-C157CE9741A9}" type="slidenum">
              <a:rPr lang="ko-KR" altLang="en-US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/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>
                <a16:creationId xmlns:a16="http://schemas.microsoft.com/office/drawing/2014/main" id="{EFD6A9DE-CA5B-4C47-9F73-A7D34933A7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87" r:id="rId1"/>
    <p:sldLayoutId id="2147484785" r:id="rId2"/>
    <p:sldLayoutId id="2147484786" r:id="rId3"/>
    <p:sldLayoutId id="2147484788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06-6. </a:t>
            </a:r>
            <a:r>
              <a:rPr lang="ko-KR" altLang="en-US" b="1" dirty="0">
                <a:solidFill>
                  <a:schemeClr val="tx1"/>
                </a:solidFill>
              </a:rPr>
              <a:t>패키지와 접근 </a:t>
            </a:r>
            <a:r>
              <a:rPr lang="ko-KR" altLang="en-US" b="1" dirty="0" err="1">
                <a:solidFill>
                  <a:schemeClr val="tx1"/>
                </a:solidFill>
              </a:rPr>
              <a:t>제한자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D9F9944-5311-4D3D-B516-825BF1895A8F}"/>
              </a:ext>
            </a:extLst>
          </p:cNvPr>
          <p:cNvGrpSpPr/>
          <p:nvPr/>
        </p:nvGrpSpPr>
        <p:grpSpPr>
          <a:xfrm>
            <a:off x="1963738" y="0"/>
            <a:ext cx="7855173" cy="6400800"/>
            <a:chOff x="1963738" y="0"/>
            <a:chExt cx="7855173" cy="64008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09C49BE-E6B1-4CEF-BA72-98D811081139}"/>
                </a:ext>
              </a:extLst>
            </p:cNvPr>
            <p:cNvSpPr/>
            <p:nvPr/>
          </p:nvSpPr>
          <p:spPr>
            <a:xfrm>
              <a:off x="1968501" y="0"/>
              <a:ext cx="7175499" cy="3846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19">
              <a:extLst>
                <a:ext uri="{FF2B5EF4-FFF2-40B4-BE49-F238E27FC236}">
                  <a16:creationId xmlns:a16="http://schemas.microsoft.com/office/drawing/2014/main" id="{58FBA166-737A-4F40-8886-AF340EEAC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6998" y="346871"/>
              <a:ext cx="3341913" cy="3247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216B97-584B-483F-A30D-EC1EF486EBC2}"/>
                </a:ext>
              </a:extLst>
            </p:cNvPr>
            <p:cNvSpPr/>
            <p:nvPr/>
          </p:nvSpPr>
          <p:spPr>
            <a:xfrm>
              <a:off x="7602252" y="5627688"/>
              <a:ext cx="1091407" cy="773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11D8C61-9652-47C6-AEC2-79445EC52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3738" y="0"/>
              <a:ext cx="4970462" cy="388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2143082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외부에서 객체에 마음대로 접근할 경우 객체의 </a:t>
            </a:r>
            <a:r>
              <a:rPr lang="ko-KR" altLang="en-US" dirty="0" err="1"/>
              <a:t>무결성</a:t>
            </a:r>
            <a:r>
              <a:rPr lang="ko-KR" altLang="en-US" dirty="0"/>
              <a:t> 깨질 수 있음</a:t>
            </a:r>
            <a:endParaRPr lang="en-US" altLang="ko-KR" dirty="0"/>
          </a:p>
          <a:p>
            <a:endParaRPr lang="en-US" altLang="ko-KR" sz="800" dirty="0"/>
          </a:p>
          <a:p>
            <a:r>
              <a:rPr lang="en-US" altLang="ko-KR" dirty="0">
                <a:solidFill>
                  <a:srgbClr val="C00000"/>
                </a:solidFill>
              </a:rPr>
              <a:t>Setter </a:t>
            </a: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외부의 값을 받아 필드의 값을 변경하는 것이 목적</a:t>
            </a:r>
            <a:endParaRPr lang="en-US" altLang="ko-KR"/>
          </a:p>
          <a:p>
            <a:pPr lvl="1"/>
            <a:r>
              <a:rPr lang="ko-KR" altLang="en-US"/>
              <a:t>매개값 </a:t>
            </a:r>
            <a:r>
              <a:rPr lang="ko-KR" altLang="en-US" dirty="0"/>
              <a:t>검증하여 유효한 </a:t>
            </a:r>
            <a:r>
              <a:rPr lang="ko-KR" altLang="en-US"/>
              <a:t>값만 필드로 저장할 수 있음</a:t>
            </a:r>
            <a:endParaRPr lang="ko-KR" altLang="en-US" dirty="0"/>
          </a:p>
        </p:txBody>
      </p:sp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Getter</a:t>
            </a:r>
            <a:r>
              <a:rPr lang="ko-KR" altLang="en-US" dirty="0"/>
              <a:t>와 </a:t>
            </a:r>
            <a:r>
              <a:rPr lang="en-US" altLang="ko-KR" dirty="0"/>
              <a:t>Setter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19" y="2828555"/>
            <a:ext cx="80225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6218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Getter </a:t>
            </a: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외부로 필드값을 전달하는 것이 목적</a:t>
            </a:r>
            <a:endParaRPr lang="en-US" altLang="ko-KR" dirty="0"/>
          </a:p>
          <a:p>
            <a:pPr lvl="1"/>
            <a:r>
              <a:rPr lang="ko-KR" altLang="en-US"/>
              <a:t>필드값을 가공해서 외부로 전달할 수도 있음</a:t>
            </a:r>
            <a:endParaRPr lang="ko-KR" altLang="en-US" dirty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Getter</a:t>
            </a:r>
            <a:r>
              <a:rPr lang="ko-KR" altLang="en-US" dirty="0"/>
              <a:t>와 </a:t>
            </a:r>
            <a:r>
              <a:rPr lang="en-US" altLang="ko-KR" dirty="0"/>
              <a:t>Setter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2286000"/>
            <a:ext cx="772085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28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패키지 선언 </a:t>
            </a:r>
            <a:r>
              <a:rPr lang="en-US" altLang="ko-KR" dirty="0"/>
              <a:t>: </a:t>
            </a:r>
            <a:r>
              <a:rPr lang="ko-KR" altLang="en-US" dirty="0"/>
              <a:t>해당 클래스 또는 인터페이스가 어떤 패키지에 속할 것인지를 </a:t>
            </a:r>
            <a:r>
              <a:rPr lang="ko-KR" altLang="en-US"/>
              <a:t>선언</a:t>
            </a:r>
            <a:r>
              <a:rPr lang="en-US" altLang="ko-KR"/>
              <a:t>.</a:t>
            </a:r>
            <a:endParaRPr lang="en-US" altLang="ko-KR" dirty="0"/>
          </a:p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endParaRPr lang="ko-KR" altLang="en-US" sz="800" dirty="0"/>
          </a:p>
          <a:p>
            <a:pPr lvl="1" indent="-136525">
              <a:defRPr/>
            </a:pPr>
            <a:endParaRPr lang="en-US" altLang="ko-KR" sz="800" dirty="0">
              <a:solidFill>
                <a:srgbClr val="C00000"/>
              </a:solidFill>
            </a:endParaRPr>
          </a:p>
          <a:p>
            <a:pPr lvl="1" indent="-136525">
              <a:defRPr/>
            </a:pPr>
            <a:r>
              <a:rPr lang="en-US" altLang="ko-KR" dirty="0">
                <a:solidFill>
                  <a:srgbClr val="C00000"/>
                </a:solidFill>
              </a:rPr>
              <a:t>import</a:t>
            </a:r>
            <a:r>
              <a:rPr lang="ko-KR" altLang="en-US" dirty="0">
                <a:solidFill>
                  <a:srgbClr val="C00000"/>
                </a:solidFill>
              </a:rPr>
              <a:t>문 </a:t>
            </a:r>
            <a:r>
              <a:rPr lang="en-US" altLang="ko-KR"/>
              <a:t>: </a:t>
            </a:r>
            <a:r>
              <a:rPr lang="ko-KR" altLang="en-US"/>
              <a:t>다른 패키지에 소속하는 클래스와 인터페이스를 사용할 경우 필요</a:t>
            </a:r>
            <a:endParaRPr lang="en-US" altLang="ko-KR" dirty="0"/>
          </a:p>
          <a:p>
            <a:pPr lvl="1" indent="-136525">
              <a:defRPr/>
            </a:pPr>
            <a:endParaRPr lang="en-US" altLang="ko-KR" sz="900" dirty="0"/>
          </a:p>
          <a:p>
            <a:pPr lvl="1" indent="-136525">
              <a:defRPr/>
            </a:pPr>
            <a:endParaRPr lang="en-US" altLang="ko-KR" sz="900"/>
          </a:p>
          <a:p>
            <a:pPr lvl="1" indent="-136525">
              <a:defRPr/>
            </a:pPr>
            <a:endParaRPr lang="en-US" altLang="ko-KR" sz="900"/>
          </a:p>
          <a:p>
            <a:pPr lvl="1" indent="-136525">
              <a:defRPr/>
            </a:pPr>
            <a:endParaRPr lang="en-US" altLang="ko-KR" sz="900" dirty="0"/>
          </a:p>
          <a:p>
            <a:pPr lvl="1" indent="-136525">
              <a:defRPr/>
            </a:pPr>
            <a:endParaRPr lang="en-US" altLang="ko-KR" sz="900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접근 </a:t>
            </a:r>
            <a:r>
              <a:rPr lang="ko-KR" altLang="en-US" dirty="0" err="1">
                <a:solidFill>
                  <a:srgbClr val="C00000"/>
                </a:solidFill>
              </a:rPr>
              <a:t>제한자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/>
              <a:t>: </a:t>
            </a:r>
            <a:r>
              <a:rPr lang="ko-KR" altLang="en-US"/>
              <a:t>클래스</a:t>
            </a:r>
            <a:r>
              <a:rPr lang="en-US" altLang="ko-KR"/>
              <a:t>,</a:t>
            </a:r>
            <a:r>
              <a:rPr lang="ko-KR" altLang="en-US"/>
              <a:t> 인터페이스</a:t>
            </a:r>
            <a:r>
              <a:rPr lang="en-US" altLang="ko-KR"/>
              <a:t>, </a:t>
            </a:r>
            <a:r>
              <a:rPr lang="ko-KR" altLang="en-US"/>
              <a:t>그리고 멤버들을 사용을 제한할 경우 사용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endParaRPr lang="en-US" altLang="ko-KR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C00000"/>
                </a:solidFill>
              </a:rPr>
              <a:t>Getter/Setter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/>
              <a:t>: </a:t>
            </a:r>
          </a:p>
          <a:p>
            <a:pPr lvl="2" indent="-136525">
              <a:defRPr/>
            </a:pPr>
            <a:r>
              <a:rPr lang="ko-KR" altLang="en-US"/>
              <a:t>필드 </a:t>
            </a:r>
            <a:r>
              <a:rPr lang="ko-KR" altLang="en-US" dirty="0"/>
              <a:t>값을 외부로 </a:t>
            </a:r>
            <a:r>
              <a:rPr lang="ko-KR" altLang="en-US" dirty="0" err="1"/>
              <a:t>리턴하는</a:t>
            </a:r>
            <a:r>
              <a:rPr lang="ko-KR" altLang="en-US" dirty="0"/>
              <a:t> </a:t>
            </a:r>
            <a:r>
              <a:rPr lang="ko-KR" altLang="en-US" err="1"/>
              <a:t>메소드를</a:t>
            </a:r>
            <a:r>
              <a:rPr lang="ko-KR" altLang="en-US"/>
              <a:t> </a:t>
            </a:r>
            <a:r>
              <a:rPr lang="en-US" altLang="ko-KR"/>
              <a:t>Getter (getXXX(), isXXX())</a:t>
            </a:r>
          </a:p>
          <a:p>
            <a:pPr lvl="2" indent="-136525">
              <a:defRPr/>
            </a:pPr>
            <a:r>
              <a:rPr lang="ko-KR" altLang="en-US"/>
              <a:t>외부에서 </a:t>
            </a:r>
            <a:r>
              <a:rPr lang="ko-KR" altLang="en-US" dirty="0"/>
              <a:t>값을 </a:t>
            </a:r>
            <a:r>
              <a:rPr lang="ko-KR" altLang="en-US"/>
              <a:t>받아 필드값을  </a:t>
            </a:r>
            <a:r>
              <a:rPr lang="ko-KR" altLang="en-US" dirty="0"/>
              <a:t>변경하는 </a:t>
            </a:r>
            <a:r>
              <a:rPr lang="ko-KR" altLang="en-US" err="1"/>
              <a:t>메소드를</a:t>
            </a:r>
            <a:r>
              <a:rPr lang="ko-KR" altLang="en-US"/>
              <a:t> </a:t>
            </a:r>
            <a:r>
              <a:rPr lang="en-US" altLang="ko-KR"/>
              <a:t>Setter</a:t>
            </a:r>
            <a:r>
              <a:rPr lang="ko-KR" altLang="en-US"/>
              <a:t> </a:t>
            </a:r>
            <a:r>
              <a:rPr lang="en-US" altLang="ko-KR"/>
              <a:t>(setXXX())</a:t>
            </a:r>
            <a:endParaRPr lang="en-US" altLang="ko-KR" dirty="0"/>
          </a:p>
          <a:p>
            <a:pPr lvl="1" indent="-136525">
              <a:defRPr/>
            </a:pPr>
            <a:endParaRPr lang="en-US" altLang="ko-KR" sz="800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676" y="1784130"/>
            <a:ext cx="6374524" cy="578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676" y="2971800"/>
            <a:ext cx="6374524" cy="716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191000"/>
            <a:ext cx="62484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713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33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33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33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23555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23557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23558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342900" y="990601"/>
            <a:ext cx="8286750" cy="5400675"/>
          </a:xfrm>
          <a:prstGeom prst="roundRect">
            <a:avLst>
              <a:gd name="adj" fmla="val 12995"/>
            </a:avLst>
          </a:prstGeom>
          <a:ln>
            <a:round/>
            <a:headEnd/>
            <a:tailEnd/>
          </a:ln>
        </p:spPr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시작하기 전에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패키지 선언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접근 </a:t>
            </a:r>
            <a:r>
              <a:rPr lang="ko-KR" altLang="en-US" sz="2000" dirty="0" err="1"/>
              <a:t>제한자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클래스의 접근 제한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생성자의 접근 제한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필드와 </a:t>
            </a:r>
            <a:r>
              <a:rPr lang="ko-KR" altLang="en-US" sz="2000" dirty="0" err="1"/>
              <a:t>메소드의</a:t>
            </a:r>
            <a:r>
              <a:rPr lang="ko-KR" altLang="en-US" sz="2000" dirty="0"/>
              <a:t> 접근 제한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Getter</a:t>
            </a:r>
            <a:r>
              <a:rPr lang="ko-KR" altLang="en-US" sz="2000" dirty="0"/>
              <a:t>와 </a:t>
            </a:r>
            <a:r>
              <a:rPr lang="en-US" altLang="ko-KR" sz="2000" dirty="0"/>
              <a:t>Setter </a:t>
            </a:r>
            <a:r>
              <a:rPr lang="ko-KR" altLang="en-US" sz="2000" dirty="0" err="1"/>
              <a:t>메소드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키워드로 끝내는 </a:t>
            </a:r>
            <a:r>
              <a:rPr lang="ko-KR" altLang="en-US" sz="2000"/>
              <a:t>핵심 포인트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6476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키워드</a:t>
            </a:r>
            <a:r>
              <a:rPr lang="en-US" altLang="ko-KR" dirty="0">
                <a:solidFill>
                  <a:srgbClr val="FF0000"/>
                </a:solidFill>
              </a:rPr>
              <a:t>] </a:t>
            </a:r>
            <a:r>
              <a:rPr lang="en-US" altLang="ko-KR" dirty="0"/>
              <a:t>: </a:t>
            </a:r>
            <a:r>
              <a:rPr lang="ko-KR" altLang="en-US" dirty="0"/>
              <a:t>패키지 선언</a:t>
            </a:r>
            <a:r>
              <a:rPr lang="en-US" altLang="ko-KR" dirty="0"/>
              <a:t>, import</a:t>
            </a:r>
            <a:r>
              <a:rPr lang="ko-KR" altLang="en-US" dirty="0"/>
              <a:t>문</a:t>
            </a:r>
            <a:r>
              <a:rPr lang="en-US" altLang="ko-KR" dirty="0"/>
              <a:t>, </a:t>
            </a:r>
            <a:r>
              <a:rPr lang="ko-KR" altLang="en-US" dirty="0"/>
              <a:t>접근 </a:t>
            </a:r>
            <a:r>
              <a:rPr lang="ko-KR" altLang="en-US" dirty="0" err="1"/>
              <a:t>제한자</a:t>
            </a:r>
            <a:r>
              <a:rPr lang="en-US" altLang="ko-KR" dirty="0"/>
              <a:t>, Getter/Setter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포인트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ko-KR" altLang="en-US"/>
              <a:t>      프로젝트 </a:t>
            </a:r>
            <a:r>
              <a:rPr lang="ko-KR" altLang="en-US" dirty="0"/>
              <a:t>개발 시 클래스를 </a:t>
            </a:r>
            <a:r>
              <a:rPr lang="ko-KR" altLang="en-US"/>
              <a:t>체계적으로 관리하기 위해 패키지를 사용한다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      </a:t>
            </a:r>
            <a:r>
              <a:rPr lang="ko-KR" altLang="en-US"/>
              <a:t>클래스와 클래스의 멤버를 사용 범위에 맞게 접근 제한자를 활용한다</a:t>
            </a:r>
            <a:r>
              <a:rPr lang="en-US" altLang="ko-KR"/>
              <a:t>. </a:t>
            </a:r>
          </a:p>
          <a:p>
            <a:pPr marL="0" indent="0">
              <a:buNone/>
            </a:pPr>
            <a:endParaRPr lang="en-US" altLang="ko-KR"/>
          </a:p>
          <a:p>
            <a:r>
              <a:rPr lang="ko-KR" altLang="en-US"/>
              <a:t>패키지</a:t>
            </a:r>
            <a:endParaRPr lang="en-US" altLang="ko-KR"/>
          </a:p>
          <a:p>
            <a:pPr lvl="1"/>
            <a:r>
              <a:rPr lang="ko-KR" altLang="en-US"/>
              <a:t>패키지의 물리적인 형태는 파일 시스템의 폴더</a:t>
            </a:r>
            <a:endParaRPr lang="en-US" altLang="ko-KR"/>
          </a:p>
          <a:p>
            <a:pPr lvl="1"/>
            <a:r>
              <a:rPr lang="ko-KR" altLang="en-US"/>
              <a:t>패키지는 클래스의 일부분으로</a:t>
            </a:r>
            <a:r>
              <a:rPr lang="en-US" altLang="ko-KR"/>
              <a:t>, </a:t>
            </a:r>
            <a:r>
              <a:rPr lang="ko-KR" altLang="en-US"/>
              <a:t>클래스를 유일하게 만들어주는 식별자 역할</a:t>
            </a:r>
            <a:endParaRPr lang="en-US" altLang="ko-KR"/>
          </a:p>
          <a:p>
            <a:pPr lvl="1"/>
            <a:r>
              <a:rPr lang="ko-KR" altLang="en-US"/>
              <a:t>클래스 이름이 동일하더라도 패키지가 다르면 다른 클래스로 인식</a:t>
            </a:r>
            <a:endParaRPr lang="en-US" altLang="ko-KR"/>
          </a:p>
          <a:p>
            <a:pPr lvl="1"/>
            <a:r>
              <a:rPr lang="ko-KR" altLang="en-US"/>
              <a:t>클래스의 전체 이름은 패키지</a:t>
            </a:r>
            <a:r>
              <a:rPr lang="en-US" altLang="ko-KR"/>
              <a:t>+</a:t>
            </a:r>
            <a:r>
              <a:rPr lang="ko-KR" altLang="en-US"/>
              <a:t>클래스 사용해서 다음과 같이 표현</a:t>
            </a:r>
            <a:endParaRPr lang="en-US" altLang="ko-KR"/>
          </a:p>
          <a:p>
            <a:pPr lvl="2"/>
            <a:r>
              <a:rPr lang="ko-KR" altLang="en-US"/>
              <a:t>상위패키지</a:t>
            </a:r>
            <a:r>
              <a:rPr lang="en-US" altLang="ko-KR"/>
              <a:t>.</a:t>
            </a:r>
            <a:r>
              <a:rPr lang="ko-KR" altLang="en-US"/>
              <a:t>하위패키지</a:t>
            </a:r>
            <a:r>
              <a:rPr lang="en-US" altLang="ko-KR"/>
              <a:t>.</a:t>
            </a:r>
            <a:r>
              <a:rPr lang="ko-KR" altLang="en-US"/>
              <a:t>클래스</a:t>
            </a:r>
            <a:endParaRPr lang="en-US" altLang="ko-KR"/>
          </a:p>
          <a:p>
            <a:pPr lvl="2"/>
            <a:r>
              <a:rPr lang="en-US" altLang="ko-KR"/>
              <a:t>com.mycompany.A</a:t>
            </a:r>
          </a:p>
          <a:p>
            <a:pPr lvl="2"/>
            <a:r>
              <a:rPr lang="en-US" altLang="ko-KR"/>
              <a:t>com.yourcompany.B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5885F-1BCD-4FBD-8E7E-2B8A6ACAD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4572000"/>
            <a:ext cx="2971800" cy="185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6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패키지 선언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클래스 작성 시 해당 클래스가 어떤 패키지에 속할 </a:t>
            </a:r>
            <a:r>
              <a:rPr lang="ko-KR" altLang="en-US"/>
              <a:t>것인지를 선언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패키지 이름 규칙</a:t>
            </a:r>
            <a:endParaRPr lang="en-US" altLang="ko-KR"/>
          </a:p>
          <a:p>
            <a:pPr lvl="2"/>
            <a:r>
              <a:rPr lang="en-US" altLang="ko-KR"/>
              <a:t>- </a:t>
            </a:r>
            <a:r>
              <a:rPr lang="ko-KR" altLang="en-US"/>
              <a:t>숫자로 시작 불가</a:t>
            </a:r>
            <a:endParaRPr lang="en-US" altLang="ko-KR"/>
          </a:p>
          <a:p>
            <a:pPr lvl="2"/>
            <a:r>
              <a:rPr lang="en-US" altLang="ko-KR"/>
              <a:t>- _ </a:t>
            </a:r>
            <a:r>
              <a:rPr lang="ko-KR" altLang="en-US"/>
              <a:t>및 </a:t>
            </a:r>
            <a:r>
              <a:rPr lang="en-US" altLang="ko-KR"/>
              <a:t>$ </a:t>
            </a:r>
            <a:r>
              <a:rPr lang="ko-KR" altLang="en-US"/>
              <a:t>제외한 특수문자 사용 불가</a:t>
            </a:r>
            <a:endParaRPr lang="en-US" altLang="ko-KR"/>
          </a:p>
          <a:p>
            <a:pPr lvl="2"/>
            <a:r>
              <a:rPr lang="en-US" altLang="ko-KR"/>
              <a:t>- java</a:t>
            </a:r>
            <a:r>
              <a:rPr lang="ko-KR" altLang="en-US"/>
              <a:t>로 시작하는 패키지는 자바 표준 </a:t>
            </a:r>
            <a:r>
              <a:rPr lang="en-US" altLang="ko-KR"/>
              <a:t>API</a:t>
            </a:r>
            <a:r>
              <a:rPr lang="ko-KR" altLang="en-US"/>
              <a:t> 에서만 사용하므로 사용 불가</a:t>
            </a:r>
            <a:endParaRPr lang="en-US" altLang="ko-KR"/>
          </a:p>
          <a:p>
            <a:pPr lvl="2"/>
            <a:r>
              <a:rPr lang="en-US" altLang="ko-KR"/>
              <a:t>- </a:t>
            </a:r>
            <a:r>
              <a:rPr lang="ko-KR" altLang="en-US"/>
              <a:t>모두 소문자로 작성하는 것이 관례</a:t>
            </a:r>
          </a:p>
          <a:p>
            <a:pPr lvl="1"/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선언</a:t>
            </a:r>
          </a:p>
        </p:txBody>
      </p:sp>
      <p:pic>
        <p:nvPicPr>
          <p:cNvPr id="81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13" y="3489581"/>
            <a:ext cx="3403539" cy="127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AAF9018-3526-4836-84C9-4D51B727A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06" y="2324768"/>
            <a:ext cx="3170175" cy="9754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6534FD-F086-4DF8-A618-47D1D4267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560" y="2324768"/>
            <a:ext cx="3617767" cy="9754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C54C7B-A826-4756-BB2A-627EE585F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450" y="3489581"/>
            <a:ext cx="2667000" cy="12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24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import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사용하고자 하는 클래스 또는 인터페이스가 다른 패키지에 소속된 경우</a:t>
            </a:r>
            <a:endParaRPr lang="en-US" altLang="ko-KR" dirty="0"/>
          </a:p>
          <a:p>
            <a:pPr lvl="1"/>
            <a:r>
              <a:rPr lang="ko-KR" altLang="en-US" dirty="0"/>
              <a:t>해당 패키지 클래스 또는 인터페이스 가져와 사용할 것임을 컴파일러에 통지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패키지 선언과 클래스 선언 사이에 작성</a:t>
            </a:r>
            <a:endParaRPr lang="en-US" altLang="ko-KR" dirty="0"/>
          </a:p>
          <a:p>
            <a:pPr lvl="1"/>
            <a:endParaRPr lang="en-US" altLang="ko-KR"/>
          </a:p>
          <a:p>
            <a:pPr lvl="1"/>
            <a:r>
              <a:rPr lang="ko-KR" altLang="en-US"/>
              <a:t>하위 패키지는 별도로 </a:t>
            </a:r>
            <a:r>
              <a:rPr lang="en-US" altLang="ko-KR"/>
              <a:t>import</a:t>
            </a:r>
            <a:r>
              <a:rPr lang="ko-KR" altLang="en-US"/>
              <a:t>를 해야함</a:t>
            </a:r>
            <a:endParaRPr lang="en-US" altLang="ko-KR"/>
          </a:p>
          <a:p>
            <a:pPr lvl="1"/>
            <a:endParaRPr lang="en-US" altLang="ko-KR"/>
          </a:p>
          <a:p>
            <a:pPr marL="470297" lvl="2" indent="0">
              <a:buNone/>
            </a:pPr>
            <a:endParaRPr lang="en-US" altLang="ko-KR"/>
          </a:p>
          <a:p>
            <a:pPr marL="470297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다른 패키지에 동일한 이름의 클래스가 있을 경우</a:t>
            </a:r>
            <a:endParaRPr lang="en-US" altLang="ko-KR"/>
          </a:p>
          <a:p>
            <a:pPr marL="470297" lvl="2" indent="0">
              <a:buNone/>
            </a:pPr>
            <a:r>
              <a:rPr lang="en-US" altLang="ko-KR"/>
              <a:t>   import</a:t>
            </a:r>
            <a:r>
              <a:rPr lang="ko-KR" altLang="en-US"/>
              <a:t>와 상관없이 클래스 전체 이름을 기술</a:t>
            </a:r>
            <a:endParaRPr lang="en-US" altLang="ko-KR"/>
          </a:p>
          <a:p>
            <a:pPr marL="470297" lvl="2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선언</a:t>
            </a: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2200"/>
            <a:ext cx="784681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2D61612-4BA1-4493-9CC2-3F3EC51B4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125" y="2397622"/>
            <a:ext cx="2771690" cy="22500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F9CB83-B622-4305-9D94-F8ABE6DA6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88" y="4647703"/>
            <a:ext cx="3142965" cy="68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62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접근 </a:t>
            </a:r>
            <a:r>
              <a:rPr lang="ko-KR" altLang="en-US" dirty="0" err="1">
                <a:solidFill>
                  <a:srgbClr val="C00000"/>
                </a:solidFill>
              </a:rPr>
              <a:t>제한자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(access modifier)</a:t>
            </a:r>
          </a:p>
          <a:p>
            <a:pPr lvl="1">
              <a:defRPr/>
            </a:pPr>
            <a:r>
              <a:rPr lang="ko-KR" altLang="en-US" dirty="0"/>
              <a:t>클래스와 인터페이스 및 이들이 가진 멤버의 접근 제한</a:t>
            </a:r>
            <a:endParaRPr lang="en-US" altLang="ko-KR" dirty="0"/>
          </a:p>
          <a:p>
            <a:pPr marL="267891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>
                <a:solidFill>
                  <a:srgbClr val="C00000"/>
                </a:solidFill>
              </a:rPr>
              <a:t>public </a:t>
            </a:r>
            <a:r>
              <a:rPr lang="ko-KR" altLang="en-US" dirty="0">
                <a:solidFill>
                  <a:srgbClr val="C00000"/>
                </a:solidFill>
              </a:rPr>
              <a:t>접근 </a:t>
            </a:r>
            <a:r>
              <a:rPr lang="ko-KR" altLang="en-US" dirty="0" err="1">
                <a:solidFill>
                  <a:srgbClr val="C00000"/>
                </a:solidFill>
              </a:rPr>
              <a:t>제한자</a:t>
            </a:r>
            <a:endParaRPr lang="en-US" altLang="ko-KR" dirty="0">
              <a:solidFill>
                <a:srgbClr val="C00000"/>
              </a:solidFill>
            </a:endParaRPr>
          </a:p>
          <a:p>
            <a:pPr lvl="2">
              <a:defRPr/>
            </a:pPr>
            <a:r>
              <a:rPr lang="ko-KR" altLang="en-US" dirty="0"/>
              <a:t>외부 클래스가 자유롭게 사용할 수 있도록 함</a:t>
            </a:r>
            <a:endParaRPr lang="en-US" altLang="ko-KR" dirty="0"/>
          </a:p>
          <a:p>
            <a:pPr lvl="1">
              <a:defRPr/>
            </a:pPr>
            <a:r>
              <a:rPr lang="en-US" altLang="ko-KR" dirty="0">
                <a:solidFill>
                  <a:srgbClr val="C00000"/>
                </a:solidFill>
              </a:rPr>
              <a:t>protected </a:t>
            </a:r>
            <a:r>
              <a:rPr lang="ko-KR" altLang="en-US" dirty="0">
                <a:solidFill>
                  <a:srgbClr val="C00000"/>
                </a:solidFill>
              </a:rPr>
              <a:t>접근 </a:t>
            </a:r>
            <a:r>
              <a:rPr lang="ko-KR" altLang="en-US" dirty="0" err="1">
                <a:solidFill>
                  <a:srgbClr val="C00000"/>
                </a:solidFill>
              </a:rPr>
              <a:t>제한자</a:t>
            </a:r>
            <a:endParaRPr lang="en-US" altLang="ko-KR" dirty="0">
              <a:solidFill>
                <a:srgbClr val="C00000"/>
              </a:solidFill>
            </a:endParaRPr>
          </a:p>
          <a:p>
            <a:pPr lvl="2">
              <a:defRPr/>
            </a:pPr>
            <a:r>
              <a:rPr lang="ko-KR" altLang="en-US" dirty="0"/>
              <a:t>같은 패키지 또는 자식 클래스에서 사용할 수 있도록 함</a:t>
            </a:r>
            <a:endParaRPr lang="en-US" altLang="ko-KR" dirty="0"/>
          </a:p>
          <a:p>
            <a:pPr lvl="1">
              <a:defRPr/>
            </a:pPr>
            <a:r>
              <a:rPr lang="en-US" altLang="ko-KR" dirty="0">
                <a:solidFill>
                  <a:srgbClr val="C00000"/>
                </a:solidFill>
              </a:rPr>
              <a:t>private </a:t>
            </a:r>
            <a:r>
              <a:rPr lang="ko-KR" altLang="en-US" dirty="0">
                <a:solidFill>
                  <a:srgbClr val="C00000"/>
                </a:solidFill>
              </a:rPr>
              <a:t>접근 </a:t>
            </a:r>
            <a:r>
              <a:rPr lang="ko-KR" altLang="en-US" dirty="0" err="1">
                <a:solidFill>
                  <a:srgbClr val="C00000"/>
                </a:solidFill>
              </a:rPr>
              <a:t>제한자</a:t>
            </a:r>
            <a:endParaRPr lang="en-US" altLang="ko-KR" dirty="0">
              <a:solidFill>
                <a:srgbClr val="C00000"/>
              </a:solidFill>
            </a:endParaRPr>
          </a:p>
          <a:p>
            <a:pPr lvl="2">
              <a:defRPr/>
            </a:pPr>
            <a:r>
              <a:rPr lang="ko-KR" altLang="en-US" dirty="0"/>
              <a:t>외부에서 사용할 수 없도록 함</a:t>
            </a:r>
            <a:endParaRPr lang="en-US" altLang="ko-KR" dirty="0"/>
          </a:p>
          <a:p>
            <a:pPr lvl="1">
              <a:defRPr/>
            </a:pPr>
            <a:r>
              <a:rPr lang="en-US" altLang="ko-KR" dirty="0">
                <a:solidFill>
                  <a:srgbClr val="C00000"/>
                </a:solidFill>
              </a:rPr>
              <a:t>default </a:t>
            </a:r>
            <a:r>
              <a:rPr lang="ko-KR" altLang="en-US" dirty="0">
                <a:solidFill>
                  <a:srgbClr val="C00000"/>
                </a:solidFill>
              </a:rPr>
              <a:t>접근 제한</a:t>
            </a:r>
            <a:endParaRPr lang="en-US" altLang="ko-KR" dirty="0">
              <a:solidFill>
                <a:srgbClr val="C00000"/>
              </a:solidFill>
            </a:endParaRPr>
          </a:p>
          <a:p>
            <a:pPr lvl="2">
              <a:defRPr/>
            </a:pPr>
            <a:r>
              <a:rPr lang="ko-KR" altLang="en-US" dirty="0"/>
              <a:t>같은 패키지에 소속된 클래스에서만 사용할 수 있도록 함</a:t>
            </a:r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 </a:t>
            </a:r>
            <a:r>
              <a:rPr lang="ko-KR" altLang="en-US" dirty="0" err="1"/>
              <a:t>제한자</a:t>
            </a:r>
            <a:endParaRPr lang="ko-KR" altLang="en-US" dirty="0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191000"/>
            <a:ext cx="37528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7918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클래스 접근 제한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같은 </a:t>
            </a:r>
            <a:r>
              <a:rPr lang="ko-KR" altLang="en-US" dirty="0"/>
              <a:t>패키지 내에서만 사용할 것인지 다른 패키지 내에서도 사용할 수 있도록 할 </a:t>
            </a:r>
            <a:r>
              <a:rPr lang="ko-KR" altLang="en-US"/>
              <a:t>것인지 결정</a:t>
            </a:r>
            <a:endParaRPr lang="en-US" altLang="ko-KR"/>
          </a:p>
          <a:p>
            <a:pPr lvl="1"/>
            <a:endParaRPr lang="en-US" altLang="ko-KR"/>
          </a:p>
          <a:p>
            <a:endParaRPr lang="ko-KR" altLang="en-US" dirty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클래스의 접근 제한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0693872-C624-4700-AA1F-9E0BE3E33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04" y="1905000"/>
            <a:ext cx="4739536" cy="243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7936358-C461-4966-9E47-E8F8BF1C5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303" y="4253312"/>
            <a:ext cx="4739536" cy="222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56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생성자</a:t>
            </a:r>
            <a:r>
              <a:rPr lang="ko-KR" altLang="en-US" dirty="0"/>
              <a:t> 접근 제한에 따라 </a:t>
            </a:r>
            <a:r>
              <a:rPr lang="ko-KR" altLang="en-US" dirty="0" err="1"/>
              <a:t>생성자</a:t>
            </a:r>
            <a:r>
              <a:rPr lang="ko-KR" altLang="en-US" dirty="0"/>
              <a:t> 호출 가능 여부 결정</a:t>
            </a:r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생성자의 접근 제한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7354547" cy="486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330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/>
              <a:t>필드와 메소드의 접근 제한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필드와 </a:t>
            </a:r>
            <a:r>
              <a:rPr lang="ko-KR" altLang="en-US" dirty="0" err="1"/>
              <a:t>메소드의</a:t>
            </a:r>
            <a:r>
              <a:rPr lang="ko-KR" altLang="en-US" dirty="0"/>
              <a:t> 접근 제한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801199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6676891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17396</TotalTime>
  <Words>383</Words>
  <Application>Microsoft Office PowerPoint</Application>
  <PresentationFormat>화면 슬라이드 쇼(4:3)</PresentationFormat>
  <Paragraphs>120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돋움</vt:lpstr>
      <vt:lpstr>Verdana</vt:lpstr>
      <vt:lpstr>Wingdings</vt:lpstr>
      <vt:lpstr>나눔스퀘어OTF</vt:lpstr>
      <vt:lpstr>HY견고딕</vt:lpstr>
      <vt:lpstr>맑은 고딕</vt:lpstr>
      <vt:lpstr>Arial</vt:lpstr>
      <vt:lpstr>5_디자인 사용자 지정</vt:lpstr>
      <vt:lpstr>06-6. 패키지와 접근 제한자</vt:lpstr>
      <vt:lpstr>PowerPoint 프레젠테이션</vt:lpstr>
      <vt:lpstr>시작하기 전에</vt:lpstr>
      <vt:lpstr>패키지 선언</vt:lpstr>
      <vt:lpstr>패키지 선언</vt:lpstr>
      <vt:lpstr>접근 제한자</vt:lpstr>
      <vt:lpstr>클래스의 접근 제한</vt:lpstr>
      <vt:lpstr>생성자의 접근 제한</vt:lpstr>
      <vt:lpstr>필드와 메소드의 접근 제한</vt:lpstr>
      <vt:lpstr>Getter와 Setter 메소드</vt:lpstr>
      <vt:lpstr>Getter와 Setter 메소드</vt:lpstr>
      <vt:lpstr>키워드로 끝내는 핵심 포인트 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신 용권</cp:lastModifiedBy>
  <cp:revision>2702</cp:revision>
  <dcterms:created xsi:type="dcterms:W3CDTF">2004-07-21T02:43:03Z</dcterms:created>
  <dcterms:modified xsi:type="dcterms:W3CDTF">2019-08-03T12:37:01Z</dcterms:modified>
</cp:coreProperties>
</file>